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6257588" cy="9144000"/>
  <p:notesSz cx="9144000" cy="1625758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45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я Гончарова" userId="52ae76a2f66283bc" providerId="LiveId" clId="{2B974C4D-4AD0-4073-85D7-B25B9BEA1B7C}"/>
    <pc:docChg chg="undo custSel modSld">
      <pc:chgData name="Мария Гончарова" userId="52ae76a2f66283bc" providerId="LiveId" clId="{2B974C4D-4AD0-4073-85D7-B25B9BEA1B7C}" dt="2024-06-24T20:55:29.362" v="66" actId="1076"/>
      <pc:docMkLst>
        <pc:docMk/>
      </pc:docMkLst>
      <pc:sldChg chg="modSp mod">
        <pc:chgData name="Мария Гончарова" userId="52ae76a2f66283bc" providerId="LiveId" clId="{2B974C4D-4AD0-4073-85D7-B25B9BEA1B7C}" dt="2024-06-24T20:47:36.902" v="0" actId="1076"/>
        <pc:sldMkLst>
          <pc:docMk/>
          <pc:sldMk cId="0" sldId="256"/>
        </pc:sldMkLst>
        <pc:picChg chg="mod">
          <ac:chgData name="Мария Гончарова" userId="52ae76a2f66283bc" providerId="LiveId" clId="{2B974C4D-4AD0-4073-85D7-B25B9BEA1B7C}" dt="2024-06-24T20:47:36.902" v="0" actId="1076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49:04.045" v="10" actId="1076"/>
        <pc:sldMkLst>
          <pc:docMk/>
          <pc:sldMk cId="0" sldId="258"/>
        </pc:sldMkLst>
        <pc:spChg chg="mod">
          <ac:chgData name="Мария Гончарова" userId="52ae76a2f66283bc" providerId="LiveId" clId="{2B974C4D-4AD0-4073-85D7-B25B9BEA1B7C}" dt="2024-06-24T20:49:04.045" v="10" actId="1076"/>
          <ac:spMkLst>
            <pc:docMk/>
            <pc:sldMk cId="0" sldId="258"/>
            <ac:spMk id="5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48:59.397" v="9" actId="1076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0:04.254" v="18" actId="1076"/>
        <pc:sldMkLst>
          <pc:docMk/>
          <pc:sldMk cId="0" sldId="259"/>
        </pc:sldMkLst>
        <pc:spChg chg="mod">
          <ac:chgData name="Мария Гончарова" userId="52ae76a2f66283bc" providerId="LiveId" clId="{2B974C4D-4AD0-4073-85D7-B25B9BEA1B7C}" dt="2024-06-24T20:50:04.254" v="18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49:22.043" v="13" actId="1076"/>
          <ac:spMkLst>
            <pc:docMk/>
            <pc:sldMk cId="0" sldId="259"/>
            <ac:spMk id="4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49:26.894" v="15" actId="1076"/>
          <ac:picMkLst>
            <pc:docMk/>
            <pc:sldMk cId="0" sldId="259"/>
            <ac:picMk id="2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0:30.723" v="25" actId="14100"/>
        <pc:sldMkLst>
          <pc:docMk/>
          <pc:sldMk cId="0" sldId="260"/>
        </pc:sldMkLst>
        <pc:spChg chg="mod">
          <ac:chgData name="Мария Гончарова" userId="52ae76a2f66283bc" providerId="LiveId" clId="{2B974C4D-4AD0-4073-85D7-B25B9BEA1B7C}" dt="2024-06-24T20:50:30.723" v="25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0:20.065" v="21" actId="1076"/>
          <ac:spMkLst>
            <pc:docMk/>
            <pc:sldMk cId="0" sldId="260"/>
            <ac:spMk id="4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50:26.341" v="23" actId="1076"/>
          <ac:picMkLst>
            <pc:docMk/>
            <pc:sldMk cId="0" sldId="260"/>
            <ac:picMk id="2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0:47.640" v="26" actId="20577"/>
        <pc:sldMkLst>
          <pc:docMk/>
          <pc:sldMk cId="0" sldId="261"/>
        </pc:sldMkLst>
        <pc:spChg chg="mod">
          <ac:chgData name="Мария Гончарова" userId="52ae76a2f66283bc" providerId="LiveId" clId="{2B974C4D-4AD0-4073-85D7-B25B9BEA1B7C}" dt="2024-06-24T20:50:47.640" v="26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47:58.964" v="3" actId="14100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1:26.958" v="31" actId="1076"/>
        <pc:sldMkLst>
          <pc:docMk/>
          <pc:sldMk cId="0" sldId="262"/>
        </pc:sldMkLst>
        <pc:spChg chg="mod">
          <ac:chgData name="Мария Гончарова" userId="52ae76a2f66283bc" providerId="LiveId" clId="{2B974C4D-4AD0-4073-85D7-B25B9BEA1B7C}" dt="2024-06-24T20:50:57.254" v="27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1:26.958" v="31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1:05.052" v="28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1:17.714" v="29" actId="1076"/>
          <ac:spMkLst>
            <pc:docMk/>
            <pc:sldMk cId="0" sldId="262"/>
            <ac:spMk id="11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1:58.456" v="39" actId="14100"/>
        <pc:sldMkLst>
          <pc:docMk/>
          <pc:sldMk cId="0" sldId="263"/>
        </pc:sldMkLst>
        <pc:spChg chg="mod">
          <ac:chgData name="Мария Гончарова" userId="52ae76a2f66283bc" providerId="LiveId" clId="{2B974C4D-4AD0-4073-85D7-B25B9BEA1B7C}" dt="2024-06-24T20:51:44.982" v="35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1:52.783" v="37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Мария Гончарова" userId="52ae76a2f66283bc" providerId="LiveId" clId="{2B974C4D-4AD0-4073-85D7-B25B9BEA1B7C}" dt="2024-06-24T20:51:58.456" v="39" actId="14100"/>
          <ac:spMkLst>
            <pc:docMk/>
            <pc:sldMk cId="0" sldId="263"/>
            <ac:spMk id="6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51:38.299" v="34" actId="1076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Мария Гончарова" userId="52ae76a2f66283bc" providerId="LiveId" clId="{2B974C4D-4AD0-4073-85D7-B25B9BEA1B7C}" dt="2024-06-24T20:48:29.149" v="6" actId="1076"/>
          <ac:picMkLst>
            <pc:docMk/>
            <pc:sldMk cId="0" sldId="263"/>
            <ac:picMk id="7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2:16.158" v="41" actId="1076"/>
        <pc:sldMkLst>
          <pc:docMk/>
          <pc:sldMk cId="0" sldId="264"/>
        </pc:sldMkLst>
        <pc:spChg chg="mod">
          <ac:chgData name="Мария Гончарова" userId="52ae76a2f66283bc" providerId="LiveId" clId="{2B974C4D-4AD0-4073-85D7-B25B9BEA1B7C}" dt="2024-06-24T20:52:16.158" v="41" actId="1076"/>
          <ac:spMkLst>
            <pc:docMk/>
            <pc:sldMk cId="0" sldId="264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2:23.879" v="43" actId="1076"/>
        <pc:sldMkLst>
          <pc:docMk/>
          <pc:sldMk cId="0" sldId="265"/>
        </pc:sldMkLst>
        <pc:spChg chg="mod">
          <ac:chgData name="Мария Гончарова" userId="52ae76a2f66283bc" providerId="LiveId" clId="{2B974C4D-4AD0-4073-85D7-B25B9BEA1B7C}" dt="2024-06-24T20:52:23.879" v="43" actId="1076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4:03.136" v="55" actId="1076"/>
        <pc:sldMkLst>
          <pc:docMk/>
          <pc:sldMk cId="0" sldId="266"/>
        </pc:sldMkLst>
        <pc:spChg chg="mod">
          <ac:chgData name="Мария Гончарова" userId="52ae76a2f66283bc" providerId="LiveId" clId="{2B974C4D-4AD0-4073-85D7-B25B9BEA1B7C}" dt="2024-06-24T20:53:54.179" v="54" actId="1076"/>
          <ac:spMkLst>
            <pc:docMk/>
            <pc:sldMk cId="0" sldId="266"/>
            <ac:spMk id="4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54:03.136" v="55" actId="1076"/>
          <ac:picMkLst>
            <pc:docMk/>
            <pc:sldMk cId="0" sldId="266"/>
            <ac:picMk id="5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2:51.194" v="48" actId="1076"/>
        <pc:sldMkLst>
          <pc:docMk/>
          <pc:sldMk cId="0" sldId="270"/>
        </pc:sldMkLst>
        <pc:spChg chg="mod">
          <ac:chgData name="Мария Гончарова" userId="52ae76a2f66283bc" providerId="LiveId" clId="{2B974C4D-4AD0-4073-85D7-B25B9BEA1B7C}" dt="2024-06-24T20:52:51.194" v="48" actId="1076"/>
          <ac:spMkLst>
            <pc:docMk/>
            <pc:sldMk cId="0" sldId="270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4:29.610" v="59" actId="1076"/>
        <pc:sldMkLst>
          <pc:docMk/>
          <pc:sldMk cId="0" sldId="271"/>
        </pc:sldMkLst>
        <pc:spChg chg="mod">
          <ac:chgData name="Мария Гончарова" userId="52ae76a2f66283bc" providerId="LiveId" clId="{2B974C4D-4AD0-4073-85D7-B25B9BEA1B7C}" dt="2024-06-24T20:54:29.610" v="59" actId="1076"/>
          <ac:spMkLst>
            <pc:docMk/>
            <pc:sldMk cId="0" sldId="271"/>
            <ac:spMk id="4" creationId="{00000000-0000-0000-0000-000000000000}"/>
          </ac:spMkLst>
        </pc:spChg>
        <pc:picChg chg="mod">
          <ac:chgData name="Мария Гончарова" userId="52ae76a2f66283bc" providerId="LiveId" clId="{2B974C4D-4AD0-4073-85D7-B25B9BEA1B7C}" dt="2024-06-24T20:54:25.222" v="58" actId="1076"/>
          <ac:picMkLst>
            <pc:docMk/>
            <pc:sldMk cId="0" sldId="271"/>
            <ac:picMk id="2" creationId="{00000000-0000-0000-0000-000000000000}"/>
          </ac:picMkLst>
        </pc:picChg>
      </pc:sldChg>
      <pc:sldChg chg="modSp mod">
        <pc:chgData name="Мария Гончарова" userId="52ae76a2f66283bc" providerId="LiveId" clId="{2B974C4D-4AD0-4073-85D7-B25B9BEA1B7C}" dt="2024-06-24T20:54:44.928" v="61" actId="1076"/>
        <pc:sldMkLst>
          <pc:docMk/>
          <pc:sldMk cId="0" sldId="273"/>
        </pc:sldMkLst>
        <pc:spChg chg="mod">
          <ac:chgData name="Мария Гончарова" userId="52ae76a2f66283bc" providerId="LiveId" clId="{2B974C4D-4AD0-4073-85D7-B25B9BEA1B7C}" dt="2024-06-24T20:54:44.928" v="61" actId="1076"/>
          <ac:spMkLst>
            <pc:docMk/>
            <pc:sldMk cId="0" sldId="273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5:06.829" v="64" actId="1076"/>
        <pc:sldMkLst>
          <pc:docMk/>
          <pc:sldMk cId="0" sldId="275"/>
        </pc:sldMkLst>
        <pc:spChg chg="mod">
          <ac:chgData name="Мария Гончарова" userId="52ae76a2f66283bc" providerId="LiveId" clId="{2B974C4D-4AD0-4073-85D7-B25B9BEA1B7C}" dt="2024-06-24T20:55:06.829" v="64" actId="1076"/>
          <ac:spMkLst>
            <pc:docMk/>
            <pc:sldMk cId="0" sldId="275"/>
            <ac:spMk id="4" creationId="{00000000-0000-0000-0000-000000000000}"/>
          </ac:spMkLst>
        </pc:spChg>
      </pc:sldChg>
      <pc:sldChg chg="modSp mod">
        <pc:chgData name="Мария Гончарова" userId="52ae76a2f66283bc" providerId="LiveId" clId="{2B974C4D-4AD0-4073-85D7-B25B9BEA1B7C}" dt="2024-06-24T20:55:29.362" v="66" actId="1076"/>
        <pc:sldMkLst>
          <pc:docMk/>
          <pc:sldMk cId="0" sldId="280"/>
        </pc:sldMkLst>
        <pc:spChg chg="mod">
          <ac:chgData name="Мария Гончарова" userId="52ae76a2f66283bc" providerId="LiveId" clId="{2B974C4D-4AD0-4073-85D7-B25B9BEA1B7C}" dt="2024-06-24T20:55:29.362" v="66" actId="1076"/>
          <ac:spMkLst>
            <pc:docMk/>
            <pc:sldMk cId="0" sldId="28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13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37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27.sv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image" Target="../media/image35.svg"/><Relationship Id="rId40" Type="http://schemas.openxmlformats.org/officeDocument/2006/relationships/image" Target="../media/image20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image" Target="../media/image25.svg"/><Relationship Id="rId30" Type="http://schemas.openxmlformats.org/officeDocument/2006/relationships/image" Target="../media/image15.png"/><Relationship Id="rId35" Type="http://schemas.openxmlformats.org/officeDocument/2006/relationships/image" Target="../media/image33.svg"/><Relationship Id="rId43" Type="http://schemas.openxmlformats.org/officeDocument/2006/relationships/image" Target="../media/image4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3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48.sv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9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131887"/>
            <a:ext cx="3023869" cy="1767497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8745" y="571968"/>
            <a:ext cx="7941887" cy="1466916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6008" y="6862073"/>
            <a:ext cx="6422024" cy="2281927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491" y="2298700"/>
            <a:ext cx="1185290" cy="6832556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1370" y="234861"/>
            <a:ext cx="848838" cy="2175331"/>
          </a:xfrm>
          <a:prstGeom prst="rect">
            <a:avLst/>
          </a:prstGeom>
        </p:spPr>
      </p:pic>
      <p:pic>
        <p:nvPicPr>
          <p:cNvPr id="8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1577" y="2570824"/>
            <a:ext cx="1873103" cy="1121902"/>
          </a:xfrm>
          <a:prstGeom prst="rect">
            <a:avLst/>
          </a:prstGeom>
        </p:spPr>
      </p:pic>
      <p:pic>
        <p:nvPicPr>
          <p:cNvPr id="9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2662356"/>
            <a:ext cx="1429708" cy="1373228"/>
          </a:xfrm>
          <a:prstGeom prst="rect">
            <a:avLst/>
          </a:prstGeom>
        </p:spPr>
      </p:pic>
      <p:sp>
        <p:nvSpPr>
          <p:cNvPr id="10" name="Shape 0"/>
          <p:cNvSpPr/>
          <p:nvPr/>
        </p:nvSpPr>
        <p:spPr>
          <a:xfrm>
            <a:off x="1193949" y="2298700"/>
            <a:ext cx="851006" cy="850900"/>
          </a:xfrm>
          <a:prstGeom prst="ellipse">
            <a:avLst/>
          </a:prstGeom>
          <a:solidFill>
            <a:srgbClr val="F5F5F5">
              <a:alpha val="100000"/>
            </a:srgbClr>
          </a:solidFill>
          <a:ln/>
        </p:spPr>
      </p:sp>
      <p:sp>
        <p:nvSpPr>
          <p:cNvPr id="11" name="Shape 1"/>
          <p:cNvSpPr/>
          <p:nvPr/>
        </p:nvSpPr>
        <p:spPr>
          <a:xfrm>
            <a:off x="1359070" y="2463800"/>
            <a:ext cx="520765" cy="520700"/>
          </a:xfrm>
          <a:prstGeom prst="ellipse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12" name="Shape 2"/>
          <p:cNvSpPr/>
          <p:nvPr/>
        </p:nvSpPr>
        <p:spPr>
          <a:xfrm>
            <a:off x="1397175" y="2501900"/>
            <a:ext cx="444556" cy="444500"/>
          </a:xfrm>
          <a:prstGeom prst="ellipse">
            <a:avLst/>
          </a:prstGeom>
          <a:solidFill>
            <a:srgbClr val="F5F5F5">
              <a:alpha val="100000"/>
            </a:srgbClr>
          </a:solidFill>
          <a:ln/>
        </p:spPr>
      </p:sp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13102" y="977656"/>
            <a:ext cx="38104" cy="1321044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33867" y="2847131"/>
            <a:ext cx="1210422" cy="575821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751" y="2962957"/>
            <a:ext cx="1133875" cy="721296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4559870" y="3136900"/>
            <a:ext cx="10889494" cy="3369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ПРЕДСКАЗАНИЕ </a:t>
            </a:r>
            <a:endParaRPr lang="en-US" sz="6400" dirty="0"/>
          </a:p>
          <a:p>
            <a:pPr marL="0" indent="0" algn="l">
              <a:buNone/>
            </a:pPr>
            <a:r>
              <a:rPr lang="en-US" sz="64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СРЕДНЕЙ ТЕМПЕРАТУРЫ</a:t>
            </a:r>
            <a:endParaRPr lang="en-US" sz="6400" dirty="0"/>
          </a:p>
        </p:txBody>
      </p:sp>
      <p:sp>
        <p:nvSpPr>
          <p:cNvPr id="17" name="Text 4"/>
          <p:cNvSpPr/>
          <p:nvPr/>
        </p:nvSpPr>
        <p:spPr>
          <a:xfrm>
            <a:off x="4534467" y="5511800"/>
            <a:ext cx="8154419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5F5F5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Подготовили: </a:t>
            </a:r>
            <a:endParaRPr lang="en-US" sz="3600" dirty="0"/>
          </a:p>
          <a:p>
            <a:pPr marL="0" indent="0" algn="l">
              <a:buNone/>
            </a:pPr>
            <a:r>
              <a:rPr lang="en-US" sz="3600" dirty="0">
                <a:solidFill>
                  <a:srgbClr val="F5F5F5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Гончарова Мария Сергеевна</a:t>
            </a:r>
            <a:endParaRPr lang="en-US" sz="3600" dirty="0"/>
          </a:p>
          <a:p>
            <a:pPr marL="0" indent="0" algn="l">
              <a:buNone/>
            </a:pPr>
            <a:r>
              <a:rPr lang="en-US" sz="3600" dirty="0">
                <a:solidFill>
                  <a:srgbClr val="F5F5F5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Парамонова Екатерина Юрьевна</a:t>
            </a:r>
            <a:endParaRPr lang="en-US" sz="3600" dirty="0"/>
          </a:p>
        </p:txBody>
      </p:sp>
      <p:sp>
        <p:nvSpPr>
          <p:cNvPr id="18" name="Text 5"/>
          <p:cNvSpPr/>
          <p:nvPr/>
        </p:nvSpPr>
        <p:spPr>
          <a:xfrm>
            <a:off x="7532041" y="8623300"/>
            <a:ext cx="889111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2024</a:t>
            </a:r>
            <a:endParaRPr lang="en-US" sz="2400" dirty="0"/>
          </a:p>
        </p:txBody>
      </p:sp>
      <p:pic>
        <p:nvPicPr>
          <p:cNvPr id="19" name="Image 11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42530" y="1416857"/>
            <a:ext cx="431854" cy="399243"/>
          </a:xfrm>
          <a:prstGeom prst="rect">
            <a:avLst/>
          </a:prstGeom>
        </p:spPr>
      </p:pic>
      <p:pic>
        <p:nvPicPr>
          <p:cNvPr id="20" name="Image 12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612676" y="5676900"/>
            <a:ext cx="419152" cy="457200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898095" y="6002858"/>
            <a:ext cx="282162" cy="232842"/>
          </a:xfrm>
          <a:prstGeom prst="rect">
            <a:avLst/>
          </a:prstGeom>
        </p:spPr>
      </p:pic>
      <p:pic>
        <p:nvPicPr>
          <p:cNvPr id="22" name="Image 14" descr=" 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11097" y="2307513"/>
            <a:ext cx="360551" cy="471690"/>
          </a:xfrm>
          <a:prstGeom prst="rect">
            <a:avLst/>
          </a:prstGeom>
        </p:spPr>
      </p:pic>
      <p:pic>
        <p:nvPicPr>
          <p:cNvPr id="23" name="Image 15" descr=" 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393776" y="2666485"/>
            <a:ext cx="213240" cy="277068"/>
          </a:xfrm>
          <a:prstGeom prst="rect">
            <a:avLst/>
          </a:prstGeom>
        </p:spPr>
      </p:pic>
      <p:pic>
        <p:nvPicPr>
          <p:cNvPr id="24" name="Image 16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40918" y="1689100"/>
            <a:ext cx="223062" cy="269867"/>
          </a:xfrm>
          <a:prstGeom prst="rect">
            <a:avLst/>
          </a:prstGeom>
        </p:spPr>
      </p:pic>
      <p:pic>
        <p:nvPicPr>
          <p:cNvPr id="25" name="Image 17" descr=" 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26008" y="5122536"/>
            <a:ext cx="391185" cy="482970"/>
          </a:xfrm>
          <a:prstGeom prst="rect">
            <a:avLst/>
          </a:prstGeom>
        </p:spPr>
      </p:pic>
      <p:pic>
        <p:nvPicPr>
          <p:cNvPr id="26" name="Image 18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914281" y="5509771"/>
            <a:ext cx="74096" cy="325395"/>
          </a:xfrm>
          <a:prstGeom prst="rect">
            <a:avLst/>
          </a:prstGeom>
        </p:spPr>
      </p:pic>
      <p:pic>
        <p:nvPicPr>
          <p:cNvPr id="27" name="Image 19" descr=" 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4746543" y="3492500"/>
            <a:ext cx="431854" cy="399243"/>
          </a:xfrm>
          <a:prstGeom prst="rect">
            <a:avLst/>
          </a:prstGeom>
        </p:spPr>
      </p:pic>
      <p:pic>
        <p:nvPicPr>
          <p:cNvPr id="28" name="Image 20" descr=" 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4644930" y="3764743"/>
            <a:ext cx="223062" cy="269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10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618299" y="1226916"/>
            <a:ext cx="6587514" cy="639984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Gradient-Boosted Trees Regressor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95" y="2120900"/>
            <a:ext cx="1472114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06451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11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544273" y="651933"/>
            <a:ext cx="4377618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Polynomial Regressor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48" y="1282700"/>
            <a:ext cx="15483235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44556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12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83265" y="1473200"/>
            <a:ext cx="14691503" cy="1126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После обучения каждой модели проводилась оценка их качества на тестовом наборе данных с использованием метрик MSE, MAE и R^2.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62" y="3048000"/>
            <a:ext cx="15267308" cy="304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96566" y="6311900"/>
            <a:ext cx="9864900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Наша финальная модель – Polynomial Regressor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13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651206" y="863600"/>
            <a:ext cx="12955619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СРАВНЕНИЕ С РЕШЕНИЯМИ ДРУГИХ ПОЛЬЗОВАТЕЛЕЙ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646973" y="1841500"/>
            <a:ext cx="3018744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Пользователь</a:t>
            </a:r>
            <a:endParaRPr lang="en-US" sz="32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714" y="2463800"/>
            <a:ext cx="8675184" cy="1206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4714" y="3822700"/>
            <a:ext cx="13853198" cy="16213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Для предсказания средней температуры пользователь выбрал: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признаки – все колонки, кроме средней температуры, 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метка – средняя температура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714714" y="5613400"/>
            <a:ext cx="12811668" cy="21166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# Split data into features and label    X = data.drop('mean_temp', axis=1)    y = data['mean_temp']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Пользователь выбрал следующие модели: Linear Regression, Random Forest, XGBoost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14</a:t>
            </a:r>
            <a:endParaRPr lang="en-US" sz="2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9629" y="1295400"/>
            <a:ext cx="7786073" cy="695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7086" y="635000"/>
            <a:ext cx="5406642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Результаты пользователя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44556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15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421529" y="3947583"/>
            <a:ext cx="6711760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ВИЗУАЛИЗАЦИЯ</a:t>
            </a:r>
            <a:endParaRPr lang="en-US" sz="6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16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408806" y="711200"/>
            <a:ext cx="7237193" cy="469900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РЕЗУЛЬТАТЫ НАШЕЙ ВЫБРАННОЙ ОБУЧЕНОЙ МОДЕЛИ</a:t>
            </a:r>
            <a:endParaRPr lang="en-US" sz="24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435" y="1435100"/>
            <a:ext cx="15699162" cy="6273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31854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17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189715" y="685800"/>
            <a:ext cx="13878601" cy="16213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Для наглядного представления данных были созданы гистограммы в Power BI, отображающие изменения средней температуры по датам.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445" y="2476500"/>
            <a:ext cx="9272159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18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289189" y="914400"/>
            <a:ext cx="8390942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ПРОБЛЕМЫ ПРИ ИМПОРТИРОВАНИИ ДАННЫХ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62" y="2082800"/>
            <a:ext cx="15254607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5725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19</a:t>
            </a:r>
            <a:endParaRPr lang="en-US" sz="2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71" y="254000"/>
            <a:ext cx="15254607" cy="4114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498" y="4368800"/>
            <a:ext cx="15292711" cy="415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let</a:t>
            </a:r>
            <a:endParaRPr lang="en-US" sz="2400" dirty="0"/>
          </a:p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    #"Измененный тип" = Table.TransformColumnTypes(#"Повышенные заголовки",{{"date", typedate}, {"cloud_cover", type text}, {"sunshine", type text}, {"global_radiation", type text}, {"max_temp", type text}, {"mean_temp", type text}, {"min_temp", type text}, {"precipitation", type text}, {"pressure", type text}, {"snow_depth", type text}}),</a:t>
            </a:r>
            <a:endParaRPr lang="en-US" sz="2400" dirty="0"/>
          </a:p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    #"Заменен текст" = Table.ReplaceValue(#"Измененный тип",".",",",Replacer.ReplaceText,{"max_temp", "mean_temp", "min_temp"}),</a:t>
            </a:r>
            <a:endParaRPr lang="en-US" sz="2400" dirty="0"/>
          </a:p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    #"Измененный тип1" = Table.TransformColumnTypes(#"Заменен текст",{{"max_temp", type number}, {"mean_temp", type number}, {"min_temp", type number}})</a:t>
            </a:r>
            <a:endParaRPr lang="en-US" sz="2400" dirty="0"/>
          </a:p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in</a:t>
            </a:r>
            <a:endParaRPr lang="en-US" sz="2400" dirty="0"/>
          </a:p>
          <a:p>
            <a:pPr marL="0" indent="0" algn="l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    #"Измененный тип1"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29213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842730" y="635000"/>
            <a:ext cx="5550594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ЦЕЛЬ ПРОЕКТА</a:t>
            </a:r>
            <a:endParaRPr lang="en-US" sz="48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730" y="3340100"/>
            <a:ext cx="4305838" cy="42291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89715" y="1651000"/>
            <a:ext cx="14056424" cy="1113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Разработать модель, способную предсказывать среднюю температуру на основе исторических метеорологических данных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397366" y="2857500"/>
            <a:ext cx="3209268" cy="6180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Сбор данных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2853623" y="3606800"/>
            <a:ext cx="4098379" cy="6180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Анализ данных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1977214" y="6146800"/>
            <a:ext cx="4199992" cy="7196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Разработка модели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2167738" y="4826000"/>
            <a:ext cx="3704630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Выбор признаков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9877601" y="3644900"/>
            <a:ext cx="5609868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Визуализация результатов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10271350" y="4826000"/>
            <a:ext cx="3768138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Прогнозирование</a:t>
            </a:r>
            <a:endParaRPr lang="en-US" sz="3200" dirty="0"/>
          </a:p>
        </p:txBody>
      </p:sp>
      <p:sp>
        <p:nvSpPr>
          <p:cNvPr id="13" name="Text 9"/>
          <p:cNvSpPr/>
          <p:nvPr/>
        </p:nvSpPr>
        <p:spPr>
          <a:xfrm>
            <a:off x="9877601" y="6197600"/>
            <a:ext cx="4555636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Оптимизация модели</a:t>
            </a:r>
            <a:endParaRPr lang="en-US" sz="3200" dirty="0"/>
          </a:p>
        </p:txBody>
      </p:sp>
      <p:sp>
        <p:nvSpPr>
          <p:cNvPr id="14" name="Text 10"/>
          <p:cNvSpPr/>
          <p:nvPr/>
        </p:nvSpPr>
        <p:spPr>
          <a:xfrm>
            <a:off x="5508255" y="7581900"/>
            <a:ext cx="5520957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Оценка качества моделей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95362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20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14127" y="635000"/>
            <a:ext cx="6265528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РЕЗУЛЬТАТ И СРАВНЕНИЕ</a:t>
            </a:r>
            <a:endParaRPr lang="en-US" sz="36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429" y="1435100"/>
            <a:ext cx="9399175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44556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21</a:t>
            </a:r>
            <a:endParaRPr lang="en-US" sz="2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0641" y="901700"/>
            <a:ext cx="12384048" cy="732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8266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22</a:t>
            </a:r>
            <a:endParaRPr lang="en-US" sz="2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102" y="1066800"/>
            <a:ext cx="13031829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95362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23</a:t>
            </a:r>
            <a:endParaRPr lang="en-US" sz="2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0076" y="927100"/>
            <a:ext cx="11825178" cy="7277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495362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24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469342" y="1435100"/>
            <a:ext cx="3103421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4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ИТОГИ</a:t>
            </a:r>
            <a:endParaRPr lang="en-US" sz="64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1899" y="0"/>
            <a:ext cx="5291008" cy="4020542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5125" y="0"/>
            <a:ext cx="5291008" cy="39316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111" y="3467100"/>
            <a:ext cx="13218119" cy="5278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</a:t>
            </a:r>
            <a:endParaRPr lang="en-US" sz="3200" dirty="0"/>
          </a:p>
          <a:p>
            <a:pPr marL="685800" lvl="1" indent="-342900" algn="l">
              <a:buSzPct val="100000"/>
              <a:buChar char="•"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Проанализирован      датасет, отобраны наиболее информативные данные</a:t>
            </a:r>
            <a:endParaRPr lang="en-US" sz="3200" dirty="0"/>
          </a:p>
          <a:p>
            <a:pPr marL="685800" lvl="1" indent="-342900" algn="l">
              <a:buSzPct val="100000"/>
              <a:buChar char="•"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Выбраны      подходящие регрессионные модели для работы с нелинейными зависимостями.</a:t>
            </a:r>
            <a:endParaRPr lang="en-US" sz="3200" dirty="0"/>
          </a:p>
          <a:p>
            <a:pPr marL="685800" lvl="1" indent="-342900" algn="l">
              <a:buSzPct val="100000"/>
              <a:buChar char="•"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Проведено      обучение и тестирование выбранных моделей для достижения наилучших      результатов в прогнозировании средней температуры.</a:t>
            </a:r>
            <a:endParaRPr lang="en-US" sz="3200" dirty="0"/>
          </a:p>
          <a:p>
            <a:pPr marL="685800" lvl="1" indent="-342900" algn="l">
              <a:buSzPct val="100000"/>
              <a:buChar char="•"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Построены      гистограммы в Power      BI      для      сравнения результатов.</a:t>
            </a:r>
            <a:endParaRPr 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87954" y="3947583"/>
            <a:ext cx="10881679" cy="1248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FFFFFF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БЛАГОДАРИМ ЗА ВНИМАНИЕ !</a:t>
            </a:r>
            <a:endParaRPr lang="en-US" sz="6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11"/>
            <a:ext cx="16258032" cy="9144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1765" y="3327400"/>
            <a:ext cx="7201800" cy="4800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27403" y="8420100"/>
            <a:ext cx="30483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5787342" y="481493"/>
            <a:ext cx="4950304" cy="1193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АКТУАЛЬНОСТЬ</a:t>
            </a:r>
            <a:endParaRPr lang="en-US" sz="48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942" y="628089"/>
            <a:ext cx="290874" cy="55243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56944" y="1288537"/>
            <a:ext cx="77162" cy="77152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5310" y="570939"/>
            <a:ext cx="301004" cy="558786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4426090" y="1237737"/>
            <a:ext cx="77162" cy="77152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10" name="Image 4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164" y="7860739"/>
            <a:ext cx="301004" cy="558786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856944" y="8527537"/>
            <a:ext cx="77162" cy="77152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12" name="Image 5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5691" y="3822139"/>
            <a:ext cx="301004" cy="558786"/>
          </a:xfrm>
          <a:prstGeom prst="rect">
            <a:avLst/>
          </a:prstGeom>
        </p:spPr>
      </p:pic>
      <p:sp>
        <p:nvSpPr>
          <p:cNvPr id="13" name="Shape 5"/>
          <p:cNvSpPr/>
          <p:nvPr/>
        </p:nvSpPr>
        <p:spPr>
          <a:xfrm>
            <a:off x="15476471" y="4488937"/>
            <a:ext cx="77162" cy="77152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14" name="Image 6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98316" y="570939"/>
            <a:ext cx="301004" cy="558786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13279097" y="1237737"/>
            <a:ext cx="77162" cy="77152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16" name="Image 7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849" y="3808893"/>
            <a:ext cx="255543" cy="795700"/>
          </a:xfrm>
          <a:prstGeom prst="rect">
            <a:avLst/>
          </a:prstGeom>
        </p:spPr>
      </p:pic>
      <p:sp>
        <p:nvSpPr>
          <p:cNvPr id="17" name="Shape 7"/>
          <p:cNvSpPr/>
          <p:nvPr/>
        </p:nvSpPr>
        <p:spPr>
          <a:xfrm>
            <a:off x="908069" y="4699133"/>
            <a:ext cx="95063" cy="73423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18" name="Image 8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6176" y="456093"/>
            <a:ext cx="255543" cy="795700"/>
          </a:xfrm>
          <a:prstGeom prst="rect">
            <a:avLst/>
          </a:prstGeom>
        </p:spPr>
      </p:pic>
      <p:sp>
        <p:nvSpPr>
          <p:cNvPr id="19" name="Shape 8"/>
          <p:cNvSpPr/>
          <p:nvPr/>
        </p:nvSpPr>
        <p:spPr>
          <a:xfrm>
            <a:off x="2724396" y="1346333"/>
            <a:ext cx="95063" cy="73423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20" name="Image 9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59182" y="481493"/>
            <a:ext cx="255543" cy="795700"/>
          </a:xfrm>
          <a:prstGeom prst="rect">
            <a:avLst/>
          </a:prstGeom>
        </p:spPr>
      </p:pic>
      <p:sp>
        <p:nvSpPr>
          <p:cNvPr id="21" name="Shape 9"/>
          <p:cNvSpPr/>
          <p:nvPr/>
        </p:nvSpPr>
        <p:spPr>
          <a:xfrm>
            <a:off x="11577403" y="1371733"/>
            <a:ext cx="95063" cy="73423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22" name="Image 10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41030" y="456093"/>
            <a:ext cx="255543" cy="795700"/>
          </a:xfrm>
          <a:prstGeom prst="rect">
            <a:avLst/>
          </a:prstGeom>
        </p:spPr>
      </p:pic>
      <p:sp>
        <p:nvSpPr>
          <p:cNvPr id="23" name="Shape 10"/>
          <p:cNvSpPr/>
          <p:nvPr/>
        </p:nvSpPr>
        <p:spPr>
          <a:xfrm>
            <a:off x="15159251" y="1346333"/>
            <a:ext cx="95063" cy="73423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pic>
        <p:nvPicPr>
          <p:cNvPr id="24" name="Image 11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83973" y="7745893"/>
            <a:ext cx="255543" cy="795700"/>
          </a:xfrm>
          <a:prstGeom prst="rect">
            <a:avLst/>
          </a:prstGeom>
        </p:spPr>
      </p:pic>
      <p:sp>
        <p:nvSpPr>
          <p:cNvPr id="25" name="Shape 11"/>
          <p:cNvSpPr/>
          <p:nvPr/>
        </p:nvSpPr>
        <p:spPr>
          <a:xfrm>
            <a:off x="15502194" y="8636133"/>
            <a:ext cx="95063" cy="73423"/>
          </a:xfrm>
          <a:prstGeom prst="ellipse">
            <a:avLst/>
          </a:prstGeom>
          <a:solidFill>
            <a:srgbClr val="185CAC">
              <a:alpha val="100000"/>
            </a:srgbClr>
          </a:solidFill>
          <a:ln/>
        </p:spPr>
      </p:sp>
      <p:sp>
        <p:nvSpPr>
          <p:cNvPr id="26" name="Text 12"/>
          <p:cNvSpPr/>
          <p:nvPr/>
        </p:nvSpPr>
        <p:spPr>
          <a:xfrm>
            <a:off x="1892537" y="1714500"/>
            <a:ext cx="12460257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Точные прогнозы температуры важны для различных сфер, включая сельское хозяйство, энергетический сектор и управление природными ресурсами. Надежные прогнозы помогают в планировании и принятии решений, снижают риски и экономические потери.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2240" y="8334542"/>
            <a:ext cx="264695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206187" y="648181"/>
            <a:ext cx="8940199" cy="109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ХАРАКТЕРИСТИКИ ДАТАСЕТА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68950" y="1524000"/>
            <a:ext cx="14907430" cy="2307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Количество записей: 15,341 наблюдение.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Период: Ежедневные измерения с 1970г. по 2021г.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Источник: сайт Kaggle https://www.kaggle.com/datasets/emmanuelfwerr/london-weather-data </a:t>
            </a:r>
            <a:endParaRPr lang="en-US" sz="32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70" y="3924300"/>
            <a:ext cx="15343518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3663" y="8420100"/>
            <a:ext cx="252662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439704" y="584200"/>
            <a:ext cx="3785073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ГИПОТЕЗА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011893" y="1803400"/>
            <a:ext cx="14183439" cy="23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Средняя температура может быть точно предсказана с использованием регрессионных моделей, поскольку многие метеорологические параметры имеют нелинейные зависимости с температурой.</a:t>
            </a:r>
            <a:endParaRPr lang="en-US" sz="32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435" y="4749800"/>
            <a:ext cx="15699162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30483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137484" y="3835400"/>
            <a:ext cx="6821905" cy="1879600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6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ХОД РАБОТЫ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29213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7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40322" y="1485900"/>
            <a:ext cx="15174163" cy="22944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Для решения задачи предсказания средней температуры использовались методы машинного обучения, а именно</a:t>
            </a:r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регрессионные модели. Основные шаги, выполненные в процессе работы: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355836" y="3517900"/>
            <a:ext cx="5927408" cy="39962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1.    Предобработка данных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2.    Создание признаков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3.    Обучение моделей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4.    Оценка моделей</a:t>
            </a:r>
            <a:endParaRPr lang="en-US" sz="3200" dirty="0"/>
          </a:p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 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4884515" y="578733"/>
            <a:ext cx="7118431" cy="130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МЕТОДИКА РЕШЕНИЯ</a:t>
            </a:r>
            <a:endParaRPr lang="en-US" sz="4800" dirty="0"/>
          </a:p>
        </p:txBody>
      </p:sp>
      <p:sp>
        <p:nvSpPr>
          <p:cNvPr id="7" name="Text 4"/>
          <p:cNvSpPr/>
          <p:nvPr/>
        </p:nvSpPr>
        <p:spPr>
          <a:xfrm>
            <a:off x="5245756" y="4013200"/>
            <a:ext cx="1765521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df.dropna()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062083" y="4013200"/>
            <a:ext cx="3810476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df.randomSplit([0.7, 0.3])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66721" y="4953000"/>
            <a:ext cx="2654632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VectorAssembler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3893036" y="6013450"/>
            <a:ext cx="856087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Decision Tree Regressor, Random Forest Regressor, 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Gradient-Boosted Trees Regressor, Polynomial Regressor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233886" y="7421033"/>
            <a:ext cx="229898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BFD9E8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MSE, MAE, R^2</a:t>
            </a:r>
            <a:endParaRPr lang="en-US" sz="2400" dirty="0"/>
          </a:p>
        </p:txBody>
      </p:sp>
      <p:pic>
        <p:nvPicPr>
          <p:cNvPr id="12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600" y="983729"/>
            <a:ext cx="1943343" cy="187040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7314" y="936154"/>
            <a:ext cx="1943356" cy="1870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30483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8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463251" y="562585"/>
            <a:ext cx="4756685" cy="12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800" dirty="0">
                <a:solidFill>
                  <a:srgbClr val="185CAC">
                    <a:alpha val="100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КАК ОБУЧАЛИ ?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3061183" y="1310548"/>
            <a:ext cx="10237277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85CAC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Для обучения моделей использовались следующие шаги: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5870250" y="1830024"/>
            <a:ext cx="4182284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Decision Tree Regressor</a:t>
            </a:r>
            <a:endParaRPr lang="en-US" sz="3200" dirty="0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652" y="2384224"/>
            <a:ext cx="11825178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8032" cy="914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7403" y="8420100"/>
            <a:ext cx="30483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9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5370654" y="1525559"/>
            <a:ext cx="4965592" cy="630767"/>
          </a:xfrm>
          <a:prstGeom prst="rect">
            <a:avLst/>
          </a:prstGeom>
          <a:noFill/>
          <a:ln/>
          <a:effectLst>
            <a:outerShdw blurRad="50800" dist="50800" dir="5400000" algn="bl" rotWithShape="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Inter Semi Bold" pitchFamily="34" charset="0"/>
                <a:ea typeface="Inter Semi Bold" pitchFamily="34" charset="-122"/>
                <a:cs typeface="Inter Semi Bold" pitchFamily="34" charset="-120"/>
              </a:rPr>
              <a:t>Random Forest Regressor</a:t>
            </a:r>
            <a:endParaRPr lang="en-US" sz="32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76" y="2387600"/>
            <a:ext cx="15038680" cy="4356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598</Words>
  <Application>Microsoft Office PowerPoint</Application>
  <PresentationFormat>Произвольный</PresentationFormat>
  <Paragraphs>124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Inter Extra Bold</vt:lpstr>
      <vt:lpstr>Inter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2024-06-24T20:45:33Z</dcterms:created>
  <dcterms:modified xsi:type="dcterms:W3CDTF">2024-06-27T08:35:28Z</dcterms:modified>
</cp:coreProperties>
</file>